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Merriweather"/>
      <p:regular r:id="rId16"/>
    </p:embeddedFont>
    <p:embeddedFont>
      <p:font typeface="Merriweather"/>
      <p:regular r:id="rId17"/>
    </p:embeddedFont>
    <p:embeddedFont>
      <p:font typeface="Merriweather"/>
      <p:regular r:id="rId18"/>
    </p:embeddedFont>
    <p:embeddedFont>
      <p:font typeface="Merriweather"/>
      <p:regular r:id="rId19"/>
    </p:embeddedFont>
    <p:embeddedFont>
      <p:font typeface="Merriweather"/>
      <p:regular r:id="rId20"/>
    </p:embeddedFont>
    <p:embeddedFont>
      <p:font typeface="Merriweather"/>
      <p:regular r:id="rId21"/>
    </p:embeddedFont>
    <p:embeddedFont>
      <p:font typeface="Merriweather"/>
      <p:regular r:id="rId22"/>
    </p:embeddedFont>
    <p:embeddedFont>
      <p:font typeface="Merriweather"/>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 Id="rId23" Type="http://schemas.openxmlformats.org/officeDocument/2006/relationships/font" Target="fonts/font8.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3-1.png>
</file>

<file path=ppt/media/image-3-2.png>
</file>

<file path=ppt/media/image-3-3.png>
</file>

<file path=ppt/media/image-3-4.png>
</file>

<file path=ppt/media/image-3-5.png>
</file>

<file path=ppt/media/image-3-6.png>
</file>

<file path=ppt/media/image-4-1.png>
</file>

<file path=ppt/media/image-5-1.png>
</file>

<file path=ppt/media/image-6-1.png>
</file>

<file path=ppt/media/image-6-2.png>
</file>

<file path=ppt/media/image-6-3.png>
</file>

<file path=ppt/media/image-6-4.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3-6.png"/><Relationship Id="rId7" Type="http://schemas.openxmlformats.org/officeDocument/2006/relationships/slideLayout" Target="../slideLayouts/slideLayout4.xml"/><Relationship Id="rId8"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198" y="1421844"/>
            <a:ext cx="7416403" cy="1542574"/>
          </a:xfrm>
          <a:prstGeom prst="rect">
            <a:avLst/>
          </a:prstGeom>
          <a:noFill/>
          <a:ln/>
        </p:spPr>
        <p:txBody>
          <a:bodyPr wrap="squar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Calories Burnt Prediction Project</a:t>
            </a:r>
            <a:endParaRPr lang="en-US" sz="4850" dirty="0"/>
          </a:p>
        </p:txBody>
      </p:sp>
      <p:sp>
        <p:nvSpPr>
          <p:cNvPr id="4" name="Text 1"/>
          <p:cNvSpPr/>
          <p:nvPr/>
        </p:nvSpPr>
        <p:spPr>
          <a:xfrm>
            <a:off x="6350198" y="3334583"/>
            <a:ext cx="7416403" cy="2763679"/>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This project aims to predict the number of calories burnt during exercise using machine learning techniques. The project utilizes two datasets containing user information and exercise details to train an XGBoostRegressor model. The model's performance is evaluated using the absolute mean error, and a predictive system is developed to estimate calorie expenditure.</a:t>
            </a:r>
            <a:endParaRPr lang="en-US" sz="1900" dirty="0"/>
          </a:p>
        </p:txBody>
      </p:sp>
      <p:sp>
        <p:nvSpPr>
          <p:cNvPr id="5" name="Shape 2"/>
          <p:cNvSpPr/>
          <p:nvPr/>
        </p:nvSpPr>
        <p:spPr>
          <a:xfrm>
            <a:off x="6350198" y="6394371"/>
            <a:ext cx="394930" cy="394930"/>
          </a:xfrm>
          <a:prstGeom prst="roundRect">
            <a:avLst>
              <a:gd name="adj" fmla="val 23151155"/>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357818" y="6401991"/>
            <a:ext cx="379690" cy="379690"/>
          </a:xfrm>
          <a:prstGeom prst="rect">
            <a:avLst/>
          </a:prstGeom>
        </p:spPr>
      </p:pic>
      <p:sp>
        <p:nvSpPr>
          <p:cNvPr id="7" name="Text 3"/>
          <p:cNvSpPr/>
          <p:nvPr/>
        </p:nvSpPr>
        <p:spPr>
          <a:xfrm>
            <a:off x="6868478" y="6375916"/>
            <a:ext cx="1915001" cy="431840"/>
          </a:xfrm>
          <a:prstGeom prst="rect">
            <a:avLst/>
          </a:prstGeom>
          <a:noFill/>
          <a:ln/>
        </p:spPr>
        <p:txBody>
          <a:bodyPr wrap="none" lIns="0" tIns="0" rIns="0" bIns="0" rtlCol="0" anchor="t"/>
          <a:lstStyle/>
          <a:p>
            <a:pPr algn="l" indent="0" marL="0">
              <a:lnSpc>
                <a:spcPts val="3400"/>
              </a:lnSpc>
              <a:buNone/>
            </a:pPr>
            <a:r>
              <a:rPr lang="en-US" sz="2400" b="1" dirty="0">
                <a:solidFill>
                  <a:srgbClr val="E2E6E9"/>
                </a:solidFill>
                <a:latin typeface="Merriweather Bold" pitchFamily="34" charset="0"/>
                <a:ea typeface="Merriweather Bold" pitchFamily="34" charset="-122"/>
                <a:cs typeface="Merriweather Bold" pitchFamily="34" charset="-120"/>
              </a:rPr>
              <a:t>by Sankari C</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3798" y="2006441"/>
            <a:ext cx="9235321" cy="771287"/>
          </a:xfrm>
          <a:prstGeom prst="rect">
            <a:avLst/>
          </a:prstGeom>
          <a:noFill/>
          <a:ln/>
        </p:spPr>
        <p:txBody>
          <a:bodyPr wrap="non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Project Datasets and Objectives</a:t>
            </a:r>
            <a:endParaRPr lang="en-US" sz="4850" dirty="0"/>
          </a:p>
        </p:txBody>
      </p:sp>
      <p:sp>
        <p:nvSpPr>
          <p:cNvPr id="3" name="Text 1"/>
          <p:cNvSpPr/>
          <p:nvPr/>
        </p:nvSpPr>
        <p:spPr>
          <a:xfrm>
            <a:off x="863798" y="3394710"/>
            <a:ext cx="3085386" cy="385524"/>
          </a:xfrm>
          <a:prstGeom prst="rect">
            <a:avLst/>
          </a:prstGeom>
          <a:noFill/>
          <a:ln/>
        </p:spPr>
        <p:txBody>
          <a:bodyPr wrap="none" lIns="0" tIns="0" rIns="0" bIns="0" rtlCol="0" anchor="t"/>
          <a:lstStyle/>
          <a:p>
            <a:pPr algn="l"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Datasets</a:t>
            </a:r>
            <a:endParaRPr lang="en-US" sz="2400" dirty="0"/>
          </a:p>
        </p:txBody>
      </p:sp>
      <p:sp>
        <p:nvSpPr>
          <p:cNvPr id="4" name="Text 2"/>
          <p:cNvSpPr/>
          <p:nvPr/>
        </p:nvSpPr>
        <p:spPr>
          <a:xfrm>
            <a:off x="863798" y="4027051"/>
            <a:ext cx="6150293" cy="1579245"/>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The project uses two datasets: one containing calorie information and another with user details such as User_ID, Gender, Age, Height, Weight, Duration, Heart_Rate, and Body_Temp.</a:t>
            </a:r>
            <a:endParaRPr lang="en-US" sz="1900" dirty="0"/>
          </a:p>
        </p:txBody>
      </p:sp>
      <p:sp>
        <p:nvSpPr>
          <p:cNvPr id="5" name="Text 3"/>
          <p:cNvSpPr/>
          <p:nvPr/>
        </p:nvSpPr>
        <p:spPr>
          <a:xfrm>
            <a:off x="7623929" y="3394710"/>
            <a:ext cx="3085386" cy="385524"/>
          </a:xfrm>
          <a:prstGeom prst="rect">
            <a:avLst/>
          </a:prstGeom>
          <a:noFill/>
          <a:ln/>
        </p:spPr>
        <p:txBody>
          <a:bodyPr wrap="none" lIns="0" tIns="0" rIns="0" bIns="0" rtlCol="0" anchor="t"/>
          <a:lstStyle/>
          <a:p>
            <a:pPr algn="l"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Objectives</a:t>
            </a:r>
            <a:endParaRPr lang="en-US" sz="2400" dirty="0"/>
          </a:p>
        </p:txBody>
      </p:sp>
      <p:sp>
        <p:nvSpPr>
          <p:cNvPr id="6" name="Text 4"/>
          <p:cNvSpPr/>
          <p:nvPr/>
        </p:nvSpPr>
        <p:spPr>
          <a:xfrm>
            <a:off x="7623929" y="4027051"/>
            <a:ext cx="6150293" cy="1974056"/>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The primary objective is to predict the number of calories burnt during exercise. The project also analyzes the relationship between exercise and body temperature, as well as the correlation between heart rate and exercise duration.</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815816"/>
            <a:ext cx="5273873" cy="501372"/>
          </a:xfrm>
          <a:prstGeom prst="rect">
            <a:avLst/>
          </a:prstGeom>
          <a:noFill/>
          <a:ln/>
        </p:spPr>
        <p:txBody>
          <a:bodyPr wrap="none" lIns="0" tIns="0" rIns="0" bIns="0" rtlCol="0" anchor="t"/>
          <a:lstStyle/>
          <a:p>
            <a:pPr algn="l" indent="0" marL="0">
              <a:lnSpc>
                <a:spcPts val="3900"/>
              </a:lnSpc>
              <a:buNone/>
            </a:pPr>
            <a:r>
              <a:rPr lang="en-US" sz="3150" dirty="0">
                <a:solidFill>
                  <a:srgbClr val="F5F0F0"/>
                </a:solidFill>
                <a:latin typeface="Merriweather" pitchFamily="34" charset="0"/>
                <a:ea typeface="Merriweather" pitchFamily="34" charset="-122"/>
                <a:cs typeface="Merriweather" pitchFamily="34" charset="-120"/>
              </a:rPr>
              <a:t>Project Workflow Overview</a:t>
            </a:r>
            <a:endParaRPr lang="en-US" sz="3150" dirty="0"/>
          </a:p>
        </p:txBody>
      </p:sp>
      <p:pic>
        <p:nvPicPr>
          <p:cNvPr id="3" name="Image 0" descr="preencoded.png">    </p:cNvPr>
          <p:cNvPicPr>
            <a:picLocks noChangeAspect="1"/>
          </p:cNvPicPr>
          <p:nvPr/>
        </p:nvPicPr>
        <p:blipFill>
          <a:blip r:embed="rId1"/>
          <a:stretch>
            <a:fillRect/>
          </a:stretch>
        </p:blipFill>
        <p:spPr>
          <a:xfrm>
            <a:off x="863798" y="1638062"/>
            <a:ext cx="802124" cy="962620"/>
          </a:xfrm>
          <a:prstGeom prst="rect">
            <a:avLst/>
          </a:prstGeom>
        </p:spPr>
      </p:pic>
      <p:sp>
        <p:nvSpPr>
          <p:cNvPr id="4" name="Text 1"/>
          <p:cNvSpPr/>
          <p:nvPr/>
        </p:nvSpPr>
        <p:spPr>
          <a:xfrm>
            <a:off x="1906548" y="1798439"/>
            <a:ext cx="2005489" cy="250627"/>
          </a:xfrm>
          <a:prstGeom prst="rect">
            <a:avLst/>
          </a:prstGeom>
          <a:noFill/>
          <a:ln/>
        </p:spPr>
        <p:txBody>
          <a:bodyPr wrap="none" lIns="0" tIns="0" rIns="0" bIns="0" rtlCol="0" anchor="t"/>
          <a:lstStyle/>
          <a:p>
            <a:pPr algn="l" indent="0" marL="0">
              <a:lnSpc>
                <a:spcPts val="1950"/>
              </a:lnSpc>
              <a:buNone/>
            </a:pPr>
            <a:r>
              <a:rPr lang="en-US" sz="1550" dirty="0">
                <a:solidFill>
                  <a:srgbClr val="E2E6E9"/>
                </a:solidFill>
                <a:latin typeface="Merriweather" pitchFamily="34" charset="0"/>
                <a:ea typeface="Merriweather" pitchFamily="34" charset="-122"/>
                <a:cs typeface="Merriweather" pitchFamily="34" charset="-120"/>
              </a:rPr>
              <a:t>Data Sets</a:t>
            </a:r>
            <a:endParaRPr lang="en-US" sz="1550" dirty="0"/>
          </a:p>
        </p:txBody>
      </p:sp>
      <p:sp>
        <p:nvSpPr>
          <p:cNvPr id="5" name="Text 2"/>
          <p:cNvSpPr/>
          <p:nvPr/>
        </p:nvSpPr>
        <p:spPr>
          <a:xfrm>
            <a:off x="1906548" y="2145268"/>
            <a:ext cx="11860054" cy="256699"/>
          </a:xfrm>
          <a:prstGeom prst="rect">
            <a:avLst/>
          </a:prstGeom>
          <a:noFill/>
          <a:ln/>
        </p:spPr>
        <p:txBody>
          <a:bodyPr wrap="none" lIns="0" tIns="0" rIns="0" bIns="0" rtlCol="0" anchor="t"/>
          <a:lstStyle/>
          <a:p>
            <a:pPr algn="l" indent="0" marL="0">
              <a:lnSpc>
                <a:spcPts val="2000"/>
              </a:lnSpc>
              <a:buNone/>
            </a:pPr>
            <a:r>
              <a:rPr lang="en-US" sz="1250" dirty="0">
                <a:solidFill>
                  <a:srgbClr val="E2E6E9"/>
                </a:solidFill>
                <a:latin typeface="Merriweather" pitchFamily="34" charset="0"/>
                <a:ea typeface="Merriweather" pitchFamily="34" charset="-122"/>
                <a:cs typeface="Merriweather" pitchFamily="34" charset="-120"/>
              </a:rPr>
              <a:t>Collection of exercise and user data.</a:t>
            </a:r>
            <a:endParaRPr lang="en-US" sz="1250" dirty="0"/>
          </a:p>
        </p:txBody>
      </p:sp>
      <p:pic>
        <p:nvPicPr>
          <p:cNvPr id="6" name="Image 1" descr="preencoded.png">    </p:cNvPr>
          <p:cNvPicPr>
            <a:picLocks noChangeAspect="1"/>
          </p:cNvPicPr>
          <p:nvPr/>
        </p:nvPicPr>
        <p:blipFill>
          <a:blip r:embed="rId2"/>
          <a:stretch>
            <a:fillRect/>
          </a:stretch>
        </p:blipFill>
        <p:spPr>
          <a:xfrm>
            <a:off x="863798" y="2600682"/>
            <a:ext cx="802124" cy="962620"/>
          </a:xfrm>
          <a:prstGeom prst="rect">
            <a:avLst/>
          </a:prstGeom>
        </p:spPr>
      </p:pic>
      <p:sp>
        <p:nvSpPr>
          <p:cNvPr id="7" name="Text 3"/>
          <p:cNvSpPr/>
          <p:nvPr/>
        </p:nvSpPr>
        <p:spPr>
          <a:xfrm>
            <a:off x="1906548" y="2761059"/>
            <a:ext cx="2005489" cy="250627"/>
          </a:xfrm>
          <a:prstGeom prst="rect">
            <a:avLst/>
          </a:prstGeom>
          <a:noFill/>
          <a:ln/>
        </p:spPr>
        <p:txBody>
          <a:bodyPr wrap="none" lIns="0" tIns="0" rIns="0" bIns="0" rtlCol="0" anchor="t"/>
          <a:lstStyle/>
          <a:p>
            <a:pPr algn="l" indent="0" marL="0">
              <a:lnSpc>
                <a:spcPts val="1950"/>
              </a:lnSpc>
              <a:buNone/>
            </a:pPr>
            <a:r>
              <a:rPr lang="en-US" sz="1550" dirty="0">
                <a:solidFill>
                  <a:srgbClr val="E2E6E9"/>
                </a:solidFill>
                <a:latin typeface="Merriweather" pitchFamily="34" charset="0"/>
                <a:ea typeface="Merriweather" pitchFamily="34" charset="-122"/>
                <a:cs typeface="Merriweather" pitchFamily="34" charset="-120"/>
              </a:rPr>
              <a:t>Data Preprocessing</a:t>
            </a:r>
            <a:endParaRPr lang="en-US" sz="1550" dirty="0"/>
          </a:p>
        </p:txBody>
      </p:sp>
      <p:sp>
        <p:nvSpPr>
          <p:cNvPr id="8" name="Text 4"/>
          <p:cNvSpPr/>
          <p:nvPr/>
        </p:nvSpPr>
        <p:spPr>
          <a:xfrm>
            <a:off x="1906548" y="3107888"/>
            <a:ext cx="11860054" cy="256699"/>
          </a:xfrm>
          <a:prstGeom prst="rect">
            <a:avLst/>
          </a:prstGeom>
          <a:noFill/>
          <a:ln/>
        </p:spPr>
        <p:txBody>
          <a:bodyPr wrap="none" lIns="0" tIns="0" rIns="0" bIns="0" rtlCol="0" anchor="t"/>
          <a:lstStyle/>
          <a:p>
            <a:pPr algn="l" indent="0" marL="0">
              <a:lnSpc>
                <a:spcPts val="2000"/>
              </a:lnSpc>
              <a:buNone/>
            </a:pPr>
            <a:r>
              <a:rPr lang="en-US" sz="1250" dirty="0">
                <a:solidFill>
                  <a:srgbClr val="E2E6E9"/>
                </a:solidFill>
                <a:latin typeface="Merriweather" pitchFamily="34" charset="0"/>
                <a:ea typeface="Merriweather" pitchFamily="34" charset="-122"/>
                <a:cs typeface="Merriweather" pitchFamily="34" charset="-120"/>
              </a:rPr>
              <a:t>Cleaning and preparing the data for analysis.</a:t>
            </a:r>
            <a:endParaRPr lang="en-US" sz="1250" dirty="0"/>
          </a:p>
        </p:txBody>
      </p:sp>
      <p:pic>
        <p:nvPicPr>
          <p:cNvPr id="9" name="Image 2" descr="preencoded.png">    </p:cNvPr>
          <p:cNvPicPr>
            <a:picLocks noChangeAspect="1"/>
          </p:cNvPicPr>
          <p:nvPr/>
        </p:nvPicPr>
        <p:blipFill>
          <a:blip r:embed="rId3"/>
          <a:stretch>
            <a:fillRect/>
          </a:stretch>
        </p:blipFill>
        <p:spPr>
          <a:xfrm>
            <a:off x="863798" y="3563303"/>
            <a:ext cx="802124" cy="962620"/>
          </a:xfrm>
          <a:prstGeom prst="rect">
            <a:avLst/>
          </a:prstGeom>
        </p:spPr>
      </p:pic>
      <p:sp>
        <p:nvSpPr>
          <p:cNvPr id="10" name="Text 5"/>
          <p:cNvSpPr/>
          <p:nvPr/>
        </p:nvSpPr>
        <p:spPr>
          <a:xfrm>
            <a:off x="1906548" y="3723680"/>
            <a:ext cx="2005489" cy="250627"/>
          </a:xfrm>
          <a:prstGeom prst="rect">
            <a:avLst/>
          </a:prstGeom>
          <a:noFill/>
          <a:ln/>
        </p:spPr>
        <p:txBody>
          <a:bodyPr wrap="none" lIns="0" tIns="0" rIns="0" bIns="0" rtlCol="0" anchor="t"/>
          <a:lstStyle/>
          <a:p>
            <a:pPr algn="l" indent="0" marL="0">
              <a:lnSpc>
                <a:spcPts val="1950"/>
              </a:lnSpc>
              <a:buNone/>
            </a:pPr>
            <a:r>
              <a:rPr lang="en-US" sz="1550" dirty="0">
                <a:solidFill>
                  <a:srgbClr val="E2E6E9"/>
                </a:solidFill>
                <a:latin typeface="Merriweather" pitchFamily="34" charset="0"/>
                <a:ea typeface="Merriweather" pitchFamily="34" charset="-122"/>
                <a:cs typeface="Merriweather" pitchFamily="34" charset="-120"/>
              </a:rPr>
              <a:t>Data Analysis</a:t>
            </a:r>
            <a:endParaRPr lang="en-US" sz="1550" dirty="0"/>
          </a:p>
        </p:txBody>
      </p:sp>
      <p:sp>
        <p:nvSpPr>
          <p:cNvPr id="11" name="Text 6"/>
          <p:cNvSpPr/>
          <p:nvPr/>
        </p:nvSpPr>
        <p:spPr>
          <a:xfrm>
            <a:off x="1906548" y="4070509"/>
            <a:ext cx="11860054" cy="256699"/>
          </a:xfrm>
          <a:prstGeom prst="rect">
            <a:avLst/>
          </a:prstGeom>
          <a:noFill/>
          <a:ln/>
        </p:spPr>
        <p:txBody>
          <a:bodyPr wrap="none" lIns="0" tIns="0" rIns="0" bIns="0" rtlCol="0" anchor="t"/>
          <a:lstStyle/>
          <a:p>
            <a:pPr algn="l" indent="0" marL="0">
              <a:lnSpc>
                <a:spcPts val="2000"/>
              </a:lnSpc>
              <a:buNone/>
            </a:pPr>
            <a:r>
              <a:rPr lang="en-US" sz="1250" dirty="0">
                <a:solidFill>
                  <a:srgbClr val="E2E6E9"/>
                </a:solidFill>
                <a:latin typeface="Merriweather" pitchFamily="34" charset="0"/>
                <a:ea typeface="Merriweather" pitchFamily="34" charset="-122"/>
                <a:cs typeface="Merriweather" pitchFamily="34" charset="-120"/>
              </a:rPr>
              <a:t>Exploring and understanding the data patterns.</a:t>
            </a:r>
            <a:endParaRPr lang="en-US" sz="1250" dirty="0"/>
          </a:p>
        </p:txBody>
      </p:sp>
      <p:pic>
        <p:nvPicPr>
          <p:cNvPr id="12" name="Image 3" descr="preencoded.png">    </p:cNvPr>
          <p:cNvPicPr>
            <a:picLocks noChangeAspect="1"/>
          </p:cNvPicPr>
          <p:nvPr/>
        </p:nvPicPr>
        <p:blipFill>
          <a:blip r:embed="rId4"/>
          <a:stretch>
            <a:fillRect/>
          </a:stretch>
        </p:blipFill>
        <p:spPr>
          <a:xfrm>
            <a:off x="863798" y="4525923"/>
            <a:ext cx="802124" cy="962620"/>
          </a:xfrm>
          <a:prstGeom prst="rect">
            <a:avLst/>
          </a:prstGeom>
        </p:spPr>
      </p:pic>
      <p:sp>
        <p:nvSpPr>
          <p:cNvPr id="13" name="Text 7"/>
          <p:cNvSpPr/>
          <p:nvPr/>
        </p:nvSpPr>
        <p:spPr>
          <a:xfrm>
            <a:off x="1906548" y="4686300"/>
            <a:ext cx="2005489" cy="250627"/>
          </a:xfrm>
          <a:prstGeom prst="rect">
            <a:avLst/>
          </a:prstGeom>
          <a:noFill/>
          <a:ln/>
        </p:spPr>
        <p:txBody>
          <a:bodyPr wrap="none" lIns="0" tIns="0" rIns="0" bIns="0" rtlCol="0" anchor="t"/>
          <a:lstStyle/>
          <a:p>
            <a:pPr algn="l" indent="0" marL="0">
              <a:lnSpc>
                <a:spcPts val="1950"/>
              </a:lnSpc>
              <a:buNone/>
            </a:pPr>
            <a:r>
              <a:rPr lang="en-US" sz="1550" dirty="0">
                <a:solidFill>
                  <a:srgbClr val="E2E6E9"/>
                </a:solidFill>
                <a:latin typeface="Merriweather" pitchFamily="34" charset="0"/>
                <a:ea typeface="Merriweather" pitchFamily="34" charset="-122"/>
                <a:cs typeface="Merriweather" pitchFamily="34" charset="-120"/>
              </a:rPr>
              <a:t>Train Test Split</a:t>
            </a:r>
            <a:endParaRPr lang="en-US" sz="1550" dirty="0"/>
          </a:p>
        </p:txBody>
      </p:sp>
      <p:sp>
        <p:nvSpPr>
          <p:cNvPr id="14" name="Text 8"/>
          <p:cNvSpPr/>
          <p:nvPr/>
        </p:nvSpPr>
        <p:spPr>
          <a:xfrm>
            <a:off x="1906548" y="5033129"/>
            <a:ext cx="11860054" cy="256699"/>
          </a:xfrm>
          <a:prstGeom prst="rect">
            <a:avLst/>
          </a:prstGeom>
          <a:noFill/>
          <a:ln/>
        </p:spPr>
        <p:txBody>
          <a:bodyPr wrap="none" lIns="0" tIns="0" rIns="0" bIns="0" rtlCol="0" anchor="t"/>
          <a:lstStyle/>
          <a:p>
            <a:pPr algn="l" indent="0" marL="0">
              <a:lnSpc>
                <a:spcPts val="2000"/>
              </a:lnSpc>
              <a:buNone/>
            </a:pPr>
            <a:r>
              <a:rPr lang="en-US" sz="1250" dirty="0">
                <a:solidFill>
                  <a:srgbClr val="E2E6E9"/>
                </a:solidFill>
                <a:latin typeface="Merriweather" pitchFamily="34" charset="0"/>
                <a:ea typeface="Merriweather" pitchFamily="34" charset="-122"/>
                <a:cs typeface="Merriweather" pitchFamily="34" charset="-120"/>
              </a:rPr>
              <a:t>Dividing the data for model training and testing.</a:t>
            </a:r>
            <a:endParaRPr lang="en-US" sz="1250" dirty="0"/>
          </a:p>
        </p:txBody>
      </p:sp>
      <p:pic>
        <p:nvPicPr>
          <p:cNvPr id="15" name="Image 4" descr="preencoded.png">    </p:cNvPr>
          <p:cNvPicPr>
            <a:picLocks noChangeAspect="1"/>
          </p:cNvPicPr>
          <p:nvPr/>
        </p:nvPicPr>
        <p:blipFill>
          <a:blip r:embed="rId5"/>
          <a:stretch>
            <a:fillRect/>
          </a:stretch>
        </p:blipFill>
        <p:spPr>
          <a:xfrm>
            <a:off x="863798" y="5488543"/>
            <a:ext cx="802124" cy="962620"/>
          </a:xfrm>
          <a:prstGeom prst="rect">
            <a:avLst/>
          </a:prstGeom>
        </p:spPr>
      </p:pic>
      <p:sp>
        <p:nvSpPr>
          <p:cNvPr id="16" name="Text 9"/>
          <p:cNvSpPr/>
          <p:nvPr/>
        </p:nvSpPr>
        <p:spPr>
          <a:xfrm>
            <a:off x="1906548" y="5648920"/>
            <a:ext cx="2005489" cy="250627"/>
          </a:xfrm>
          <a:prstGeom prst="rect">
            <a:avLst/>
          </a:prstGeom>
          <a:noFill/>
          <a:ln/>
        </p:spPr>
        <p:txBody>
          <a:bodyPr wrap="none" lIns="0" tIns="0" rIns="0" bIns="0" rtlCol="0" anchor="t"/>
          <a:lstStyle/>
          <a:p>
            <a:pPr algn="l" indent="0" marL="0">
              <a:lnSpc>
                <a:spcPts val="1950"/>
              </a:lnSpc>
              <a:buNone/>
            </a:pPr>
            <a:r>
              <a:rPr lang="en-US" sz="1550" dirty="0">
                <a:solidFill>
                  <a:srgbClr val="E2E6E9"/>
                </a:solidFill>
                <a:latin typeface="Merriweather" pitchFamily="34" charset="0"/>
                <a:ea typeface="Merriweather" pitchFamily="34" charset="-122"/>
                <a:cs typeface="Merriweather" pitchFamily="34" charset="-120"/>
              </a:rPr>
              <a:t>XGBoostRegressor</a:t>
            </a:r>
            <a:endParaRPr lang="en-US" sz="1550" dirty="0"/>
          </a:p>
        </p:txBody>
      </p:sp>
      <p:sp>
        <p:nvSpPr>
          <p:cNvPr id="17" name="Text 10"/>
          <p:cNvSpPr/>
          <p:nvPr/>
        </p:nvSpPr>
        <p:spPr>
          <a:xfrm>
            <a:off x="1906548" y="5995749"/>
            <a:ext cx="11860054" cy="256699"/>
          </a:xfrm>
          <a:prstGeom prst="rect">
            <a:avLst/>
          </a:prstGeom>
          <a:noFill/>
          <a:ln/>
        </p:spPr>
        <p:txBody>
          <a:bodyPr wrap="none" lIns="0" tIns="0" rIns="0" bIns="0" rtlCol="0" anchor="t"/>
          <a:lstStyle/>
          <a:p>
            <a:pPr algn="l" indent="0" marL="0">
              <a:lnSpc>
                <a:spcPts val="2000"/>
              </a:lnSpc>
              <a:buNone/>
            </a:pPr>
            <a:r>
              <a:rPr lang="en-US" sz="1250" dirty="0">
                <a:solidFill>
                  <a:srgbClr val="E2E6E9"/>
                </a:solidFill>
                <a:latin typeface="Merriweather" pitchFamily="34" charset="0"/>
                <a:ea typeface="Merriweather" pitchFamily="34" charset="-122"/>
                <a:cs typeface="Merriweather" pitchFamily="34" charset="-120"/>
              </a:rPr>
              <a:t>Training the model to predict calorie expenditure.</a:t>
            </a:r>
            <a:endParaRPr lang="en-US" sz="1250" dirty="0"/>
          </a:p>
        </p:txBody>
      </p:sp>
      <p:pic>
        <p:nvPicPr>
          <p:cNvPr id="18" name="Image 5" descr="preencoded.png">    </p:cNvPr>
          <p:cNvPicPr>
            <a:picLocks noChangeAspect="1"/>
          </p:cNvPicPr>
          <p:nvPr/>
        </p:nvPicPr>
        <p:blipFill>
          <a:blip r:embed="rId6"/>
          <a:stretch>
            <a:fillRect/>
          </a:stretch>
        </p:blipFill>
        <p:spPr>
          <a:xfrm>
            <a:off x="863798" y="6451163"/>
            <a:ext cx="802124" cy="962620"/>
          </a:xfrm>
          <a:prstGeom prst="rect">
            <a:avLst/>
          </a:prstGeom>
        </p:spPr>
      </p:pic>
      <p:sp>
        <p:nvSpPr>
          <p:cNvPr id="19" name="Text 11"/>
          <p:cNvSpPr/>
          <p:nvPr/>
        </p:nvSpPr>
        <p:spPr>
          <a:xfrm>
            <a:off x="1906548" y="6611541"/>
            <a:ext cx="2005489" cy="250627"/>
          </a:xfrm>
          <a:prstGeom prst="rect">
            <a:avLst/>
          </a:prstGeom>
          <a:noFill/>
          <a:ln/>
        </p:spPr>
        <p:txBody>
          <a:bodyPr wrap="none" lIns="0" tIns="0" rIns="0" bIns="0" rtlCol="0" anchor="t"/>
          <a:lstStyle/>
          <a:p>
            <a:pPr algn="l" indent="0" marL="0">
              <a:lnSpc>
                <a:spcPts val="1950"/>
              </a:lnSpc>
              <a:buNone/>
            </a:pPr>
            <a:r>
              <a:rPr lang="en-US" sz="1550" dirty="0">
                <a:solidFill>
                  <a:srgbClr val="E2E6E9"/>
                </a:solidFill>
                <a:latin typeface="Merriweather" pitchFamily="34" charset="0"/>
                <a:ea typeface="Merriweather" pitchFamily="34" charset="-122"/>
                <a:cs typeface="Merriweather" pitchFamily="34" charset="-120"/>
              </a:rPr>
              <a:t>Evaluation</a:t>
            </a:r>
            <a:endParaRPr lang="en-US" sz="1550" dirty="0"/>
          </a:p>
        </p:txBody>
      </p:sp>
      <p:sp>
        <p:nvSpPr>
          <p:cNvPr id="20" name="Text 12"/>
          <p:cNvSpPr/>
          <p:nvPr/>
        </p:nvSpPr>
        <p:spPr>
          <a:xfrm>
            <a:off x="1906548" y="6958370"/>
            <a:ext cx="11860054" cy="256699"/>
          </a:xfrm>
          <a:prstGeom prst="rect">
            <a:avLst/>
          </a:prstGeom>
          <a:noFill/>
          <a:ln/>
        </p:spPr>
        <p:txBody>
          <a:bodyPr wrap="none" lIns="0" tIns="0" rIns="0" bIns="0" rtlCol="0" anchor="t"/>
          <a:lstStyle/>
          <a:p>
            <a:pPr algn="l" indent="0" marL="0">
              <a:lnSpc>
                <a:spcPts val="2000"/>
              </a:lnSpc>
              <a:buNone/>
            </a:pPr>
            <a:r>
              <a:rPr lang="en-US" sz="1250" dirty="0">
                <a:solidFill>
                  <a:srgbClr val="E2E6E9"/>
                </a:solidFill>
                <a:latin typeface="Merriweather" pitchFamily="34" charset="0"/>
                <a:ea typeface="Merriweather" pitchFamily="34" charset="-122"/>
                <a:cs typeface="Merriweather" pitchFamily="34" charset="-120"/>
              </a:rPr>
              <a:t>Assessing the model's performance.</a:t>
            </a:r>
            <a:endParaRPr lang="en-US" sz="12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198" y="768906"/>
            <a:ext cx="7416403" cy="1311116"/>
          </a:xfrm>
          <a:prstGeom prst="rect">
            <a:avLst/>
          </a:prstGeom>
          <a:noFill/>
          <a:ln/>
        </p:spPr>
        <p:txBody>
          <a:bodyPr wrap="square" lIns="0" tIns="0" rIns="0" bIns="0" rtlCol="0" anchor="t"/>
          <a:lstStyle/>
          <a:p>
            <a:pPr algn="l" indent="0" marL="0">
              <a:lnSpc>
                <a:spcPts val="5150"/>
              </a:lnSpc>
              <a:buNone/>
            </a:pPr>
            <a:r>
              <a:rPr lang="en-US" sz="4100" dirty="0">
                <a:solidFill>
                  <a:srgbClr val="F5F0F0"/>
                </a:solidFill>
                <a:latin typeface="Merriweather" pitchFamily="34" charset="0"/>
                <a:ea typeface="Merriweather" pitchFamily="34" charset="-122"/>
                <a:cs typeface="Merriweather" pitchFamily="34" charset="-120"/>
              </a:rPr>
              <a:t>Data Collection and Preprocessing</a:t>
            </a:r>
            <a:endParaRPr lang="en-US" sz="4100" dirty="0"/>
          </a:p>
        </p:txBody>
      </p:sp>
      <p:sp>
        <p:nvSpPr>
          <p:cNvPr id="4" name="Shape 1"/>
          <p:cNvSpPr/>
          <p:nvPr/>
        </p:nvSpPr>
        <p:spPr>
          <a:xfrm>
            <a:off x="6350198" y="2630686"/>
            <a:ext cx="471964" cy="471964"/>
          </a:xfrm>
          <a:prstGeom prst="roundRect">
            <a:avLst>
              <a:gd name="adj" fmla="val 18671"/>
            </a:avLst>
          </a:prstGeom>
          <a:solidFill>
            <a:srgbClr val="003180"/>
          </a:solidFill>
          <a:ln w="7620">
            <a:solidFill>
              <a:srgbClr val="194A99"/>
            </a:solidFill>
            <a:prstDash val="solid"/>
          </a:ln>
        </p:spPr>
      </p:sp>
      <p:sp>
        <p:nvSpPr>
          <p:cNvPr id="5" name="Text 2"/>
          <p:cNvSpPr/>
          <p:nvPr/>
        </p:nvSpPr>
        <p:spPr>
          <a:xfrm>
            <a:off x="6428839" y="2669977"/>
            <a:ext cx="314682" cy="393383"/>
          </a:xfrm>
          <a:prstGeom prst="rect">
            <a:avLst/>
          </a:prstGeom>
          <a:noFill/>
          <a:ln/>
        </p:spPr>
        <p:txBody>
          <a:bodyPr wrap="none" lIns="0" tIns="0" rIns="0" bIns="0" rtlCol="0" anchor="t"/>
          <a:lstStyle/>
          <a:p>
            <a:pPr algn="ctr" indent="0" marL="0">
              <a:lnSpc>
                <a:spcPts val="2450"/>
              </a:lnSpc>
              <a:buNone/>
            </a:pPr>
            <a:r>
              <a:rPr lang="en-US" sz="2450" dirty="0">
                <a:solidFill>
                  <a:srgbClr val="E2E6E9"/>
                </a:solidFill>
                <a:latin typeface="Merriweather" pitchFamily="34" charset="0"/>
                <a:ea typeface="Merriweather" pitchFamily="34" charset="-122"/>
                <a:cs typeface="Merriweather" pitchFamily="34" charset="-120"/>
              </a:rPr>
              <a:t>1</a:t>
            </a:r>
            <a:endParaRPr lang="en-US" sz="2450" dirty="0"/>
          </a:p>
        </p:txBody>
      </p:sp>
      <p:sp>
        <p:nvSpPr>
          <p:cNvPr id="6" name="Text 3"/>
          <p:cNvSpPr/>
          <p:nvPr/>
        </p:nvSpPr>
        <p:spPr>
          <a:xfrm>
            <a:off x="7031950" y="2630686"/>
            <a:ext cx="2622471" cy="327779"/>
          </a:xfrm>
          <a:prstGeom prst="rect">
            <a:avLst/>
          </a:prstGeom>
          <a:noFill/>
          <a:ln/>
        </p:spPr>
        <p:txBody>
          <a:bodyPr wrap="none" lIns="0" tIns="0" rIns="0" bIns="0" rtlCol="0" anchor="t"/>
          <a:lstStyle/>
          <a:p>
            <a:pPr algn="l" indent="0" marL="0">
              <a:lnSpc>
                <a:spcPts val="2550"/>
              </a:lnSpc>
              <a:buNone/>
            </a:pPr>
            <a:r>
              <a:rPr lang="en-US" sz="2050" dirty="0">
                <a:solidFill>
                  <a:srgbClr val="E2E6E9"/>
                </a:solidFill>
                <a:latin typeface="Merriweather" pitchFamily="34" charset="0"/>
                <a:ea typeface="Merriweather" pitchFamily="34" charset="-122"/>
                <a:cs typeface="Merriweather" pitchFamily="34" charset="-120"/>
              </a:rPr>
              <a:t>Loading Datasets</a:t>
            </a:r>
            <a:endParaRPr lang="en-US" sz="2050" dirty="0"/>
          </a:p>
        </p:txBody>
      </p:sp>
      <p:sp>
        <p:nvSpPr>
          <p:cNvPr id="7" name="Text 4"/>
          <p:cNvSpPr/>
          <p:nvPr/>
        </p:nvSpPr>
        <p:spPr>
          <a:xfrm>
            <a:off x="7031950" y="3084314"/>
            <a:ext cx="6734651" cy="335637"/>
          </a:xfrm>
          <a:prstGeom prst="rect">
            <a:avLst/>
          </a:prstGeom>
          <a:noFill/>
          <a:ln/>
        </p:spPr>
        <p:txBody>
          <a:bodyPr wrap="none" lIns="0" tIns="0" rIns="0" bIns="0" rtlCol="0" anchor="t"/>
          <a:lstStyle/>
          <a:p>
            <a:pPr algn="l" indent="0" marL="0">
              <a:lnSpc>
                <a:spcPts val="2600"/>
              </a:lnSpc>
              <a:buNone/>
            </a:pPr>
            <a:r>
              <a:rPr lang="en-US" sz="1650" dirty="0">
                <a:solidFill>
                  <a:srgbClr val="E2E6E9"/>
                </a:solidFill>
                <a:latin typeface="Merriweather" pitchFamily="34" charset="0"/>
                <a:ea typeface="Merriweather" pitchFamily="34" charset="-122"/>
                <a:cs typeface="Merriweather" pitchFamily="34" charset="-120"/>
              </a:rPr>
              <a:t>The exercise and calorie datasets are loaded into the project.</a:t>
            </a:r>
            <a:endParaRPr lang="en-US" sz="1650" dirty="0"/>
          </a:p>
        </p:txBody>
      </p:sp>
      <p:sp>
        <p:nvSpPr>
          <p:cNvPr id="8" name="Shape 5"/>
          <p:cNvSpPr/>
          <p:nvPr/>
        </p:nvSpPr>
        <p:spPr>
          <a:xfrm>
            <a:off x="6350198" y="3865721"/>
            <a:ext cx="471964" cy="471964"/>
          </a:xfrm>
          <a:prstGeom prst="roundRect">
            <a:avLst>
              <a:gd name="adj" fmla="val 18671"/>
            </a:avLst>
          </a:prstGeom>
          <a:solidFill>
            <a:srgbClr val="003180"/>
          </a:solidFill>
          <a:ln w="7620">
            <a:solidFill>
              <a:srgbClr val="194A99"/>
            </a:solidFill>
            <a:prstDash val="solid"/>
          </a:ln>
        </p:spPr>
      </p:sp>
      <p:sp>
        <p:nvSpPr>
          <p:cNvPr id="9" name="Text 6"/>
          <p:cNvSpPr/>
          <p:nvPr/>
        </p:nvSpPr>
        <p:spPr>
          <a:xfrm>
            <a:off x="6428839" y="3905012"/>
            <a:ext cx="314682" cy="393383"/>
          </a:xfrm>
          <a:prstGeom prst="rect">
            <a:avLst/>
          </a:prstGeom>
          <a:noFill/>
          <a:ln/>
        </p:spPr>
        <p:txBody>
          <a:bodyPr wrap="none" lIns="0" tIns="0" rIns="0" bIns="0" rtlCol="0" anchor="t"/>
          <a:lstStyle/>
          <a:p>
            <a:pPr algn="ctr" indent="0" marL="0">
              <a:lnSpc>
                <a:spcPts val="2450"/>
              </a:lnSpc>
              <a:buNone/>
            </a:pPr>
            <a:r>
              <a:rPr lang="en-US" sz="2450" dirty="0">
                <a:solidFill>
                  <a:srgbClr val="E2E6E9"/>
                </a:solidFill>
                <a:latin typeface="Merriweather" pitchFamily="34" charset="0"/>
                <a:ea typeface="Merriweather" pitchFamily="34" charset="-122"/>
                <a:cs typeface="Merriweather" pitchFamily="34" charset="-120"/>
              </a:rPr>
              <a:t>2</a:t>
            </a:r>
            <a:endParaRPr lang="en-US" sz="2450" dirty="0"/>
          </a:p>
        </p:txBody>
      </p:sp>
      <p:sp>
        <p:nvSpPr>
          <p:cNvPr id="10" name="Text 7"/>
          <p:cNvSpPr/>
          <p:nvPr/>
        </p:nvSpPr>
        <p:spPr>
          <a:xfrm>
            <a:off x="7031950" y="3865721"/>
            <a:ext cx="2622471" cy="327779"/>
          </a:xfrm>
          <a:prstGeom prst="rect">
            <a:avLst/>
          </a:prstGeom>
          <a:noFill/>
          <a:ln/>
        </p:spPr>
        <p:txBody>
          <a:bodyPr wrap="none" lIns="0" tIns="0" rIns="0" bIns="0" rtlCol="0" anchor="t"/>
          <a:lstStyle/>
          <a:p>
            <a:pPr algn="l" indent="0" marL="0">
              <a:lnSpc>
                <a:spcPts val="2550"/>
              </a:lnSpc>
              <a:buNone/>
            </a:pPr>
            <a:r>
              <a:rPr lang="en-US" sz="2050" dirty="0">
                <a:solidFill>
                  <a:srgbClr val="E2E6E9"/>
                </a:solidFill>
                <a:latin typeface="Merriweather" pitchFamily="34" charset="0"/>
                <a:ea typeface="Merriweather" pitchFamily="34" charset="-122"/>
                <a:cs typeface="Merriweather" pitchFamily="34" charset="-120"/>
              </a:rPr>
              <a:t>Combining Datasets</a:t>
            </a:r>
            <a:endParaRPr lang="en-US" sz="2050" dirty="0"/>
          </a:p>
        </p:txBody>
      </p:sp>
      <p:sp>
        <p:nvSpPr>
          <p:cNvPr id="11" name="Text 8"/>
          <p:cNvSpPr/>
          <p:nvPr/>
        </p:nvSpPr>
        <p:spPr>
          <a:xfrm>
            <a:off x="7031950" y="4319349"/>
            <a:ext cx="6734651" cy="335637"/>
          </a:xfrm>
          <a:prstGeom prst="rect">
            <a:avLst/>
          </a:prstGeom>
          <a:noFill/>
          <a:ln/>
        </p:spPr>
        <p:txBody>
          <a:bodyPr wrap="none" lIns="0" tIns="0" rIns="0" bIns="0" rtlCol="0" anchor="t"/>
          <a:lstStyle/>
          <a:p>
            <a:pPr algn="l" indent="0" marL="0">
              <a:lnSpc>
                <a:spcPts val="2600"/>
              </a:lnSpc>
              <a:buNone/>
            </a:pPr>
            <a:r>
              <a:rPr lang="en-US" sz="1650" dirty="0">
                <a:solidFill>
                  <a:srgbClr val="E2E6E9"/>
                </a:solidFill>
                <a:latin typeface="Merriweather" pitchFamily="34" charset="0"/>
                <a:ea typeface="Merriweather" pitchFamily="34" charset="-122"/>
                <a:cs typeface="Merriweather" pitchFamily="34" charset="-120"/>
              </a:rPr>
              <a:t>The two datasets are combined using the concatenation method.</a:t>
            </a:r>
            <a:endParaRPr lang="en-US" sz="1650" dirty="0"/>
          </a:p>
        </p:txBody>
      </p:sp>
      <p:sp>
        <p:nvSpPr>
          <p:cNvPr id="12" name="Shape 9"/>
          <p:cNvSpPr/>
          <p:nvPr/>
        </p:nvSpPr>
        <p:spPr>
          <a:xfrm>
            <a:off x="6350198" y="5100757"/>
            <a:ext cx="471964" cy="471964"/>
          </a:xfrm>
          <a:prstGeom prst="roundRect">
            <a:avLst>
              <a:gd name="adj" fmla="val 18671"/>
            </a:avLst>
          </a:prstGeom>
          <a:solidFill>
            <a:srgbClr val="003180"/>
          </a:solidFill>
          <a:ln w="7620">
            <a:solidFill>
              <a:srgbClr val="194A99"/>
            </a:solidFill>
            <a:prstDash val="solid"/>
          </a:ln>
        </p:spPr>
      </p:sp>
      <p:sp>
        <p:nvSpPr>
          <p:cNvPr id="13" name="Text 10"/>
          <p:cNvSpPr/>
          <p:nvPr/>
        </p:nvSpPr>
        <p:spPr>
          <a:xfrm>
            <a:off x="6428839" y="5140047"/>
            <a:ext cx="314682" cy="393383"/>
          </a:xfrm>
          <a:prstGeom prst="rect">
            <a:avLst/>
          </a:prstGeom>
          <a:noFill/>
          <a:ln/>
        </p:spPr>
        <p:txBody>
          <a:bodyPr wrap="none" lIns="0" tIns="0" rIns="0" bIns="0" rtlCol="0" anchor="t"/>
          <a:lstStyle/>
          <a:p>
            <a:pPr algn="ctr" indent="0" marL="0">
              <a:lnSpc>
                <a:spcPts val="2450"/>
              </a:lnSpc>
              <a:buNone/>
            </a:pPr>
            <a:r>
              <a:rPr lang="en-US" sz="2450" dirty="0">
                <a:solidFill>
                  <a:srgbClr val="E2E6E9"/>
                </a:solidFill>
                <a:latin typeface="Merriweather" pitchFamily="34" charset="0"/>
                <a:ea typeface="Merriweather" pitchFamily="34" charset="-122"/>
                <a:cs typeface="Merriweather" pitchFamily="34" charset="-120"/>
              </a:rPr>
              <a:t>3</a:t>
            </a:r>
            <a:endParaRPr lang="en-US" sz="2450" dirty="0"/>
          </a:p>
        </p:txBody>
      </p:sp>
      <p:sp>
        <p:nvSpPr>
          <p:cNvPr id="14" name="Text 11"/>
          <p:cNvSpPr/>
          <p:nvPr/>
        </p:nvSpPr>
        <p:spPr>
          <a:xfrm>
            <a:off x="7031950" y="5100757"/>
            <a:ext cx="2911912" cy="327779"/>
          </a:xfrm>
          <a:prstGeom prst="rect">
            <a:avLst/>
          </a:prstGeom>
          <a:noFill/>
          <a:ln/>
        </p:spPr>
        <p:txBody>
          <a:bodyPr wrap="none" lIns="0" tIns="0" rIns="0" bIns="0" rtlCol="0" anchor="t"/>
          <a:lstStyle/>
          <a:p>
            <a:pPr algn="l" indent="0" marL="0">
              <a:lnSpc>
                <a:spcPts val="2550"/>
              </a:lnSpc>
              <a:buNone/>
            </a:pPr>
            <a:r>
              <a:rPr lang="en-US" sz="2050" dirty="0">
                <a:solidFill>
                  <a:srgbClr val="E2E6E9"/>
                </a:solidFill>
                <a:latin typeface="Merriweather" pitchFamily="34" charset="0"/>
                <a:ea typeface="Merriweather" pitchFamily="34" charset="-122"/>
                <a:cs typeface="Merriweather" pitchFamily="34" charset="-120"/>
              </a:rPr>
              <a:t>Shape and Information</a:t>
            </a:r>
            <a:endParaRPr lang="en-US" sz="2050" dirty="0"/>
          </a:p>
        </p:txBody>
      </p:sp>
      <p:sp>
        <p:nvSpPr>
          <p:cNvPr id="15" name="Text 12"/>
          <p:cNvSpPr/>
          <p:nvPr/>
        </p:nvSpPr>
        <p:spPr>
          <a:xfrm>
            <a:off x="7031950" y="5554385"/>
            <a:ext cx="6734651" cy="671274"/>
          </a:xfrm>
          <a:prstGeom prst="rect">
            <a:avLst/>
          </a:prstGeom>
          <a:noFill/>
          <a:ln/>
        </p:spPr>
        <p:txBody>
          <a:bodyPr wrap="square" lIns="0" tIns="0" rIns="0" bIns="0" rtlCol="0" anchor="t"/>
          <a:lstStyle/>
          <a:p>
            <a:pPr algn="l" indent="0" marL="0">
              <a:lnSpc>
                <a:spcPts val="2600"/>
              </a:lnSpc>
              <a:buNone/>
            </a:pPr>
            <a:r>
              <a:rPr lang="en-US" sz="1650" dirty="0">
                <a:solidFill>
                  <a:srgbClr val="E2E6E9"/>
                </a:solidFill>
                <a:latin typeface="Merriweather" pitchFamily="34" charset="0"/>
                <a:ea typeface="Merriweather" pitchFamily="34" charset="-122"/>
                <a:cs typeface="Merriweather" pitchFamily="34" charset="-120"/>
              </a:rPr>
              <a:t>The shape of the combined dataset is checked, and basic information is obtained.</a:t>
            </a:r>
            <a:endParaRPr lang="en-US" sz="1650" dirty="0"/>
          </a:p>
        </p:txBody>
      </p:sp>
      <p:sp>
        <p:nvSpPr>
          <p:cNvPr id="16" name="Shape 13"/>
          <p:cNvSpPr/>
          <p:nvPr/>
        </p:nvSpPr>
        <p:spPr>
          <a:xfrm>
            <a:off x="6350198" y="6671429"/>
            <a:ext cx="471964" cy="471964"/>
          </a:xfrm>
          <a:prstGeom prst="roundRect">
            <a:avLst>
              <a:gd name="adj" fmla="val 18671"/>
            </a:avLst>
          </a:prstGeom>
          <a:solidFill>
            <a:srgbClr val="003180"/>
          </a:solidFill>
          <a:ln w="7620">
            <a:solidFill>
              <a:srgbClr val="194A99"/>
            </a:solidFill>
            <a:prstDash val="solid"/>
          </a:ln>
        </p:spPr>
      </p:sp>
      <p:sp>
        <p:nvSpPr>
          <p:cNvPr id="17" name="Text 14"/>
          <p:cNvSpPr/>
          <p:nvPr/>
        </p:nvSpPr>
        <p:spPr>
          <a:xfrm>
            <a:off x="6428839" y="6710720"/>
            <a:ext cx="314682" cy="393383"/>
          </a:xfrm>
          <a:prstGeom prst="rect">
            <a:avLst/>
          </a:prstGeom>
          <a:noFill/>
          <a:ln/>
        </p:spPr>
        <p:txBody>
          <a:bodyPr wrap="none" lIns="0" tIns="0" rIns="0" bIns="0" rtlCol="0" anchor="t"/>
          <a:lstStyle/>
          <a:p>
            <a:pPr algn="ctr" indent="0" marL="0">
              <a:lnSpc>
                <a:spcPts val="2450"/>
              </a:lnSpc>
              <a:buNone/>
            </a:pPr>
            <a:r>
              <a:rPr lang="en-US" sz="2450" dirty="0">
                <a:solidFill>
                  <a:srgbClr val="E2E6E9"/>
                </a:solidFill>
                <a:latin typeface="Merriweather" pitchFamily="34" charset="0"/>
                <a:ea typeface="Merriweather" pitchFamily="34" charset="-122"/>
                <a:cs typeface="Merriweather" pitchFamily="34" charset="-120"/>
              </a:rPr>
              <a:t>4</a:t>
            </a:r>
            <a:endParaRPr lang="en-US" sz="2450" dirty="0"/>
          </a:p>
        </p:txBody>
      </p:sp>
      <p:sp>
        <p:nvSpPr>
          <p:cNvPr id="18" name="Text 15"/>
          <p:cNvSpPr/>
          <p:nvPr/>
        </p:nvSpPr>
        <p:spPr>
          <a:xfrm>
            <a:off x="7031950" y="6671429"/>
            <a:ext cx="2622471" cy="327779"/>
          </a:xfrm>
          <a:prstGeom prst="rect">
            <a:avLst/>
          </a:prstGeom>
          <a:noFill/>
          <a:ln/>
        </p:spPr>
        <p:txBody>
          <a:bodyPr wrap="none" lIns="0" tIns="0" rIns="0" bIns="0" rtlCol="0" anchor="t"/>
          <a:lstStyle/>
          <a:p>
            <a:pPr algn="l" indent="0" marL="0">
              <a:lnSpc>
                <a:spcPts val="2550"/>
              </a:lnSpc>
              <a:buNone/>
            </a:pPr>
            <a:r>
              <a:rPr lang="en-US" sz="2050" dirty="0">
                <a:solidFill>
                  <a:srgbClr val="E2E6E9"/>
                </a:solidFill>
                <a:latin typeface="Merriweather" pitchFamily="34" charset="0"/>
                <a:ea typeface="Merriweather" pitchFamily="34" charset="-122"/>
                <a:cs typeface="Merriweather" pitchFamily="34" charset="-120"/>
              </a:rPr>
              <a:t>Missing Values</a:t>
            </a:r>
            <a:endParaRPr lang="en-US" sz="2050" dirty="0"/>
          </a:p>
        </p:txBody>
      </p:sp>
      <p:sp>
        <p:nvSpPr>
          <p:cNvPr id="19" name="Text 16"/>
          <p:cNvSpPr/>
          <p:nvPr/>
        </p:nvSpPr>
        <p:spPr>
          <a:xfrm>
            <a:off x="7031950" y="7125057"/>
            <a:ext cx="6734651" cy="335637"/>
          </a:xfrm>
          <a:prstGeom prst="rect">
            <a:avLst/>
          </a:prstGeom>
          <a:noFill/>
          <a:ln/>
        </p:spPr>
        <p:txBody>
          <a:bodyPr wrap="none" lIns="0" tIns="0" rIns="0" bIns="0" rtlCol="0" anchor="t"/>
          <a:lstStyle/>
          <a:p>
            <a:pPr algn="l" indent="0" marL="0">
              <a:lnSpc>
                <a:spcPts val="2600"/>
              </a:lnSpc>
              <a:buNone/>
            </a:pPr>
            <a:r>
              <a:rPr lang="en-US" sz="1650" dirty="0">
                <a:solidFill>
                  <a:srgbClr val="E2E6E9"/>
                </a:solidFill>
                <a:latin typeface="Merriweather" pitchFamily="34" charset="0"/>
                <a:ea typeface="Merriweather" pitchFamily="34" charset="-122"/>
                <a:cs typeface="Merriweather" pitchFamily="34" charset="-120"/>
              </a:rPr>
              <a:t>The dataset is checked for any missing values.</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3798" y="990362"/>
            <a:ext cx="7416403" cy="1542574"/>
          </a:xfrm>
          <a:prstGeom prst="rect">
            <a:avLst/>
          </a:prstGeom>
          <a:noFill/>
          <a:ln/>
        </p:spPr>
        <p:txBody>
          <a:bodyPr wrap="squar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Data Analysis: Statistical Measures</a:t>
            </a:r>
            <a:endParaRPr lang="en-US" sz="4850" dirty="0"/>
          </a:p>
        </p:txBody>
      </p:sp>
      <p:sp>
        <p:nvSpPr>
          <p:cNvPr id="4" name="Shape 1"/>
          <p:cNvSpPr/>
          <p:nvPr/>
        </p:nvSpPr>
        <p:spPr>
          <a:xfrm>
            <a:off x="863798" y="2903101"/>
            <a:ext cx="3584853" cy="2242066"/>
          </a:xfrm>
          <a:prstGeom prst="roundRect">
            <a:avLst>
              <a:gd name="adj" fmla="val 4624"/>
            </a:avLst>
          </a:prstGeom>
          <a:solidFill>
            <a:srgbClr val="003180"/>
          </a:solidFill>
          <a:ln w="15240">
            <a:solidFill>
              <a:srgbClr val="194A99"/>
            </a:solidFill>
            <a:prstDash val="solid"/>
          </a:ln>
        </p:spPr>
      </p:sp>
      <p:sp>
        <p:nvSpPr>
          <p:cNvPr id="5" name="Text 2"/>
          <p:cNvSpPr/>
          <p:nvPr/>
        </p:nvSpPr>
        <p:spPr>
          <a:xfrm>
            <a:off x="1125855" y="3165158"/>
            <a:ext cx="3060740"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Age</a:t>
            </a:r>
            <a:endParaRPr lang="en-US" sz="2400" dirty="0"/>
          </a:p>
        </p:txBody>
      </p:sp>
      <p:sp>
        <p:nvSpPr>
          <p:cNvPr id="6" name="Text 3"/>
          <p:cNvSpPr/>
          <p:nvPr/>
        </p:nvSpPr>
        <p:spPr>
          <a:xfrm>
            <a:off x="1125855" y="3698677"/>
            <a:ext cx="3060740" cy="1184434"/>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The age of people who exercise ranges from 20 to 79 years.</a:t>
            </a:r>
            <a:endParaRPr lang="en-US" sz="1900" dirty="0"/>
          </a:p>
        </p:txBody>
      </p:sp>
      <p:sp>
        <p:nvSpPr>
          <p:cNvPr id="7" name="Shape 4"/>
          <p:cNvSpPr/>
          <p:nvPr/>
        </p:nvSpPr>
        <p:spPr>
          <a:xfrm>
            <a:off x="4695468" y="2903101"/>
            <a:ext cx="3584853" cy="2242066"/>
          </a:xfrm>
          <a:prstGeom prst="roundRect">
            <a:avLst>
              <a:gd name="adj" fmla="val 4624"/>
            </a:avLst>
          </a:prstGeom>
          <a:solidFill>
            <a:srgbClr val="003180"/>
          </a:solidFill>
          <a:ln w="15240">
            <a:solidFill>
              <a:srgbClr val="194A99"/>
            </a:solidFill>
            <a:prstDash val="solid"/>
          </a:ln>
        </p:spPr>
      </p:sp>
      <p:sp>
        <p:nvSpPr>
          <p:cNvPr id="8" name="Text 5"/>
          <p:cNvSpPr/>
          <p:nvPr/>
        </p:nvSpPr>
        <p:spPr>
          <a:xfrm>
            <a:off x="4957524" y="3165158"/>
            <a:ext cx="3060740"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Height</a:t>
            </a:r>
            <a:endParaRPr lang="en-US" sz="2400" dirty="0"/>
          </a:p>
        </p:txBody>
      </p:sp>
      <p:sp>
        <p:nvSpPr>
          <p:cNvPr id="9" name="Text 6"/>
          <p:cNvSpPr/>
          <p:nvPr/>
        </p:nvSpPr>
        <p:spPr>
          <a:xfrm>
            <a:off x="4957524" y="3698677"/>
            <a:ext cx="3060740" cy="1184434"/>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The height of people who exercise ranges from 123 to 222 cm.</a:t>
            </a:r>
            <a:endParaRPr lang="en-US" sz="1900" dirty="0"/>
          </a:p>
        </p:txBody>
      </p:sp>
      <p:sp>
        <p:nvSpPr>
          <p:cNvPr id="10" name="Shape 7"/>
          <p:cNvSpPr/>
          <p:nvPr/>
        </p:nvSpPr>
        <p:spPr>
          <a:xfrm>
            <a:off x="863798" y="5391983"/>
            <a:ext cx="7416403" cy="1847255"/>
          </a:xfrm>
          <a:prstGeom prst="roundRect">
            <a:avLst>
              <a:gd name="adj" fmla="val 5612"/>
            </a:avLst>
          </a:prstGeom>
          <a:solidFill>
            <a:srgbClr val="003180"/>
          </a:solidFill>
          <a:ln w="15240">
            <a:solidFill>
              <a:srgbClr val="194A99"/>
            </a:solidFill>
            <a:prstDash val="solid"/>
          </a:ln>
        </p:spPr>
      </p:sp>
      <p:sp>
        <p:nvSpPr>
          <p:cNvPr id="11" name="Text 8"/>
          <p:cNvSpPr/>
          <p:nvPr/>
        </p:nvSpPr>
        <p:spPr>
          <a:xfrm>
            <a:off x="1125855" y="5654040"/>
            <a:ext cx="3085386"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Weight</a:t>
            </a:r>
            <a:endParaRPr lang="en-US" sz="2400" dirty="0"/>
          </a:p>
        </p:txBody>
      </p:sp>
      <p:sp>
        <p:nvSpPr>
          <p:cNvPr id="12" name="Text 9"/>
          <p:cNvSpPr/>
          <p:nvPr/>
        </p:nvSpPr>
        <p:spPr>
          <a:xfrm>
            <a:off x="1125855" y="6187559"/>
            <a:ext cx="6892290" cy="789622"/>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The weight of people who exercise ranges from 36 to 132 kg.</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198" y="1507688"/>
            <a:ext cx="7416403" cy="1542574"/>
          </a:xfrm>
          <a:prstGeom prst="rect">
            <a:avLst/>
          </a:prstGeom>
          <a:noFill/>
          <a:ln/>
        </p:spPr>
        <p:txBody>
          <a:bodyPr wrap="squar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Data Analysis: Exercise Metrics</a:t>
            </a:r>
            <a:endParaRPr lang="en-US" sz="4850" dirty="0"/>
          </a:p>
        </p:txBody>
      </p:sp>
      <p:pic>
        <p:nvPicPr>
          <p:cNvPr id="4" name="Image 1" descr="preencoded.png">    </p:cNvPr>
          <p:cNvPicPr>
            <a:picLocks noChangeAspect="1"/>
          </p:cNvPicPr>
          <p:nvPr/>
        </p:nvPicPr>
        <p:blipFill>
          <a:blip r:embed="rId2"/>
          <a:stretch>
            <a:fillRect/>
          </a:stretch>
        </p:blipFill>
        <p:spPr>
          <a:xfrm>
            <a:off x="6350198" y="3420428"/>
            <a:ext cx="556260" cy="556260"/>
          </a:xfrm>
          <a:prstGeom prst="rect">
            <a:avLst/>
          </a:prstGeom>
        </p:spPr>
      </p:pic>
      <p:sp>
        <p:nvSpPr>
          <p:cNvPr id="5" name="Text 1"/>
          <p:cNvSpPr/>
          <p:nvPr/>
        </p:nvSpPr>
        <p:spPr>
          <a:xfrm>
            <a:off x="6350198" y="4223504"/>
            <a:ext cx="2225278"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Duration</a:t>
            </a:r>
            <a:endParaRPr lang="en-US" sz="2400" dirty="0"/>
          </a:p>
        </p:txBody>
      </p:sp>
      <p:sp>
        <p:nvSpPr>
          <p:cNvPr id="6" name="Text 2"/>
          <p:cNvSpPr/>
          <p:nvPr/>
        </p:nvSpPr>
        <p:spPr>
          <a:xfrm>
            <a:off x="6350198" y="4757023"/>
            <a:ext cx="2225278" cy="1184434"/>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Exercise duration ranges from 1 to 30 minutes.</a:t>
            </a:r>
            <a:endParaRPr lang="en-US" sz="1900" dirty="0"/>
          </a:p>
        </p:txBody>
      </p:sp>
      <p:pic>
        <p:nvPicPr>
          <p:cNvPr id="7" name="Image 2" descr="preencoded.png">    </p:cNvPr>
          <p:cNvPicPr>
            <a:picLocks noChangeAspect="1"/>
          </p:cNvPicPr>
          <p:nvPr/>
        </p:nvPicPr>
        <p:blipFill>
          <a:blip r:embed="rId3"/>
          <a:stretch>
            <a:fillRect/>
          </a:stretch>
        </p:blipFill>
        <p:spPr>
          <a:xfrm>
            <a:off x="8945642" y="3420428"/>
            <a:ext cx="556260" cy="556260"/>
          </a:xfrm>
          <a:prstGeom prst="rect">
            <a:avLst/>
          </a:prstGeom>
        </p:spPr>
      </p:pic>
      <p:sp>
        <p:nvSpPr>
          <p:cNvPr id="8" name="Text 3"/>
          <p:cNvSpPr/>
          <p:nvPr/>
        </p:nvSpPr>
        <p:spPr>
          <a:xfrm>
            <a:off x="8945642" y="4223504"/>
            <a:ext cx="2225397" cy="385524"/>
          </a:xfrm>
          <a:prstGeom prst="rect">
            <a:avLst/>
          </a:prstGeom>
          <a:noFill/>
          <a:ln/>
        </p:spPr>
        <p:txBody>
          <a:bodyPr wrap="non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Heart Rate</a:t>
            </a:r>
            <a:endParaRPr lang="en-US" sz="2400" dirty="0"/>
          </a:p>
        </p:txBody>
      </p:sp>
      <p:sp>
        <p:nvSpPr>
          <p:cNvPr id="9" name="Text 4"/>
          <p:cNvSpPr/>
          <p:nvPr/>
        </p:nvSpPr>
        <p:spPr>
          <a:xfrm>
            <a:off x="8945642" y="4757023"/>
            <a:ext cx="2225397" cy="1579245"/>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Heart rate during exercise ranges from 67 to 128 bpm.</a:t>
            </a:r>
            <a:endParaRPr lang="en-US" sz="1900" dirty="0"/>
          </a:p>
        </p:txBody>
      </p:sp>
      <p:pic>
        <p:nvPicPr>
          <p:cNvPr id="10" name="Image 3" descr="preencoded.png">    </p:cNvPr>
          <p:cNvPicPr>
            <a:picLocks noChangeAspect="1"/>
          </p:cNvPicPr>
          <p:nvPr/>
        </p:nvPicPr>
        <p:blipFill>
          <a:blip r:embed="rId4"/>
          <a:stretch>
            <a:fillRect/>
          </a:stretch>
        </p:blipFill>
        <p:spPr>
          <a:xfrm>
            <a:off x="11541204" y="3420428"/>
            <a:ext cx="556260" cy="556260"/>
          </a:xfrm>
          <a:prstGeom prst="rect">
            <a:avLst/>
          </a:prstGeom>
        </p:spPr>
      </p:pic>
      <p:sp>
        <p:nvSpPr>
          <p:cNvPr id="11" name="Text 5"/>
          <p:cNvSpPr/>
          <p:nvPr/>
        </p:nvSpPr>
        <p:spPr>
          <a:xfrm>
            <a:off x="11541204" y="4223504"/>
            <a:ext cx="2225278" cy="771049"/>
          </a:xfrm>
          <a:prstGeom prst="rect">
            <a:avLst/>
          </a:prstGeom>
          <a:noFill/>
          <a:ln/>
        </p:spPr>
        <p:txBody>
          <a:bodyPr wrap="square" lIns="0" tIns="0" rIns="0" bIns="0" rtlCol="0" anchor="t"/>
          <a:lstStyle/>
          <a:p>
            <a:pPr algn="l" indent="0" marL="0">
              <a:lnSpc>
                <a:spcPts val="3000"/>
              </a:lnSpc>
              <a:buNone/>
            </a:pPr>
            <a:r>
              <a:rPr lang="en-US" sz="2400" dirty="0">
                <a:solidFill>
                  <a:srgbClr val="E2E6E9"/>
                </a:solidFill>
                <a:latin typeface="Merriweather" pitchFamily="34" charset="0"/>
                <a:ea typeface="Merriweather" pitchFamily="34" charset="-122"/>
                <a:cs typeface="Merriweather" pitchFamily="34" charset="-120"/>
              </a:rPr>
              <a:t>Body Temperature</a:t>
            </a:r>
            <a:endParaRPr lang="en-US" sz="2400" dirty="0"/>
          </a:p>
        </p:txBody>
      </p:sp>
      <p:sp>
        <p:nvSpPr>
          <p:cNvPr id="12" name="Text 6"/>
          <p:cNvSpPr/>
          <p:nvPr/>
        </p:nvSpPr>
        <p:spPr>
          <a:xfrm>
            <a:off x="11541204" y="5142548"/>
            <a:ext cx="2225278" cy="1579245"/>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Body temperature during exercise ranges from 37 to 41 degrees Celsius.</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2598658"/>
            <a:ext cx="8412599" cy="771287"/>
          </a:xfrm>
          <a:prstGeom prst="rect">
            <a:avLst/>
          </a:prstGeom>
          <a:noFill/>
          <a:ln/>
        </p:spPr>
        <p:txBody>
          <a:bodyPr wrap="non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Visualization of the Analysis</a:t>
            </a:r>
            <a:endParaRPr lang="en-US" sz="4850" dirty="0"/>
          </a:p>
        </p:txBody>
      </p:sp>
      <p:sp>
        <p:nvSpPr>
          <p:cNvPr id="3" name="Text 1"/>
          <p:cNvSpPr/>
          <p:nvPr/>
        </p:nvSpPr>
        <p:spPr>
          <a:xfrm>
            <a:off x="863798" y="3986927"/>
            <a:ext cx="3085386" cy="385524"/>
          </a:xfrm>
          <a:prstGeom prst="rect">
            <a:avLst/>
          </a:prstGeom>
          <a:noFill/>
          <a:ln/>
        </p:spPr>
        <p:txBody>
          <a:bodyPr wrap="none" lIns="0" tIns="0" rIns="0" bIns="0" rtlCol="0" anchor="t"/>
          <a:lstStyle/>
          <a:p>
            <a:pPr algn="l"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Gender Distribution</a:t>
            </a:r>
            <a:endParaRPr lang="en-US" sz="2400" dirty="0"/>
          </a:p>
        </p:txBody>
      </p:sp>
      <p:sp>
        <p:nvSpPr>
          <p:cNvPr id="4" name="Text 2"/>
          <p:cNvSpPr/>
          <p:nvPr/>
        </p:nvSpPr>
        <p:spPr>
          <a:xfrm>
            <a:off x="863798" y="4619268"/>
            <a:ext cx="6150293" cy="789622"/>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Analyzing the distribution of the gender column to compare data points for males and females.</a:t>
            </a:r>
            <a:endParaRPr lang="en-US" sz="1900" dirty="0"/>
          </a:p>
        </p:txBody>
      </p:sp>
      <p:sp>
        <p:nvSpPr>
          <p:cNvPr id="5" name="Text 3"/>
          <p:cNvSpPr/>
          <p:nvPr/>
        </p:nvSpPr>
        <p:spPr>
          <a:xfrm>
            <a:off x="7623929" y="3986927"/>
            <a:ext cx="3085386" cy="385524"/>
          </a:xfrm>
          <a:prstGeom prst="rect">
            <a:avLst/>
          </a:prstGeom>
          <a:noFill/>
          <a:ln/>
        </p:spPr>
        <p:txBody>
          <a:bodyPr wrap="none" lIns="0" tIns="0" rIns="0" bIns="0" rtlCol="0" anchor="t"/>
          <a:lstStyle/>
          <a:p>
            <a:pPr algn="l"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Age Distribution</a:t>
            </a:r>
            <a:endParaRPr lang="en-US" sz="2400" dirty="0"/>
          </a:p>
        </p:txBody>
      </p:sp>
      <p:sp>
        <p:nvSpPr>
          <p:cNvPr id="6" name="Text 4"/>
          <p:cNvSpPr/>
          <p:nvPr/>
        </p:nvSpPr>
        <p:spPr>
          <a:xfrm>
            <a:off x="7623929" y="4619268"/>
            <a:ext cx="6150293" cy="789622"/>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Analyzing the distribution of the age column to understand the age range of the participants.</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198" y="1440299"/>
            <a:ext cx="7416403" cy="1542574"/>
          </a:xfrm>
          <a:prstGeom prst="rect">
            <a:avLst/>
          </a:prstGeom>
          <a:noFill/>
          <a:ln/>
        </p:spPr>
        <p:txBody>
          <a:bodyPr wrap="squar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Model Training and Evaluation</a:t>
            </a:r>
            <a:endParaRPr lang="en-US" sz="4850" dirty="0"/>
          </a:p>
        </p:txBody>
      </p:sp>
      <p:sp>
        <p:nvSpPr>
          <p:cNvPr id="4" name="Text 1"/>
          <p:cNvSpPr/>
          <p:nvPr/>
        </p:nvSpPr>
        <p:spPr>
          <a:xfrm>
            <a:off x="6350198" y="3353038"/>
            <a:ext cx="7416403" cy="1974056"/>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The data is split into feature data and targeted data, and then further split into training and testing sets. The XGBoostRegressor model is trained on the training data. The model's performance is evaluated on the test data, and the absolute mean error is calculated.</a:t>
            </a:r>
            <a:endParaRPr lang="en-US" sz="1900" dirty="0"/>
          </a:p>
        </p:txBody>
      </p:sp>
      <p:sp>
        <p:nvSpPr>
          <p:cNvPr id="5" name="Text 2"/>
          <p:cNvSpPr/>
          <p:nvPr/>
        </p:nvSpPr>
        <p:spPr>
          <a:xfrm>
            <a:off x="6350198" y="5604748"/>
            <a:ext cx="7416403" cy="1184434"/>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The absolute mean error is found to be 1.4833678883314132, which is a very good value, indicating that the model's predictions are very close to the actual values.</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198" y="2171343"/>
            <a:ext cx="7416403" cy="1542574"/>
          </a:xfrm>
          <a:prstGeom prst="rect">
            <a:avLst/>
          </a:prstGeom>
          <a:noFill/>
          <a:ln/>
        </p:spPr>
        <p:txBody>
          <a:bodyPr wrap="squar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Predictive System for Calorie Expenditure</a:t>
            </a:r>
            <a:endParaRPr lang="en-US" sz="4850" dirty="0"/>
          </a:p>
        </p:txBody>
      </p:sp>
      <p:sp>
        <p:nvSpPr>
          <p:cNvPr id="4" name="Text 1"/>
          <p:cNvSpPr/>
          <p:nvPr/>
        </p:nvSpPr>
        <p:spPr>
          <a:xfrm>
            <a:off x="6350198" y="4084082"/>
            <a:ext cx="7416403" cy="1974056"/>
          </a:xfrm>
          <a:prstGeom prst="rect">
            <a:avLst/>
          </a:prstGeom>
          <a:noFill/>
          <a:ln/>
        </p:spPr>
        <p:txBody>
          <a:bodyPr wrap="square" lIns="0" tIns="0" rIns="0" bIns="0" rtlCol="0" anchor="t"/>
          <a:lstStyle/>
          <a:p>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A predictive system is developed to predict the number of calories burnt during exercise. This system can be used to estimate calorie expenditure based on user inputs such as age, gender, height, weight, exercise duration, heart rate, and body temperature.</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2025-03-17T10:17:21Z</dcterms:created>
  <dcterms:modified xsi:type="dcterms:W3CDTF">2025-03-17T10:17:21Z</dcterms:modified>
</cp:coreProperties>
</file>